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  <p:sldMasterId id="2147483762" r:id="rId2"/>
  </p:sldMasterIdLst>
  <p:notesMasterIdLst>
    <p:notesMasterId r:id="rId27"/>
  </p:notesMasterIdLst>
  <p:sldIdLst>
    <p:sldId id="256" r:id="rId3"/>
    <p:sldId id="319" r:id="rId4"/>
    <p:sldId id="318" r:id="rId5"/>
    <p:sldId id="369" r:id="rId6"/>
    <p:sldId id="355" r:id="rId7"/>
    <p:sldId id="356" r:id="rId8"/>
    <p:sldId id="357" r:id="rId9"/>
    <p:sldId id="359" r:id="rId10"/>
    <p:sldId id="370" r:id="rId11"/>
    <p:sldId id="360" r:id="rId12"/>
    <p:sldId id="321" r:id="rId13"/>
    <p:sldId id="260" r:id="rId14"/>
    <p:sldId id="342" r:id="rId15"/>
    <p:sldId id="390" r:id="rId16"/>
    <p:sldId id="371" r:id="rId17"/>
    <p:sldId id="372" r:id="rId18"/>
    <p:sldId id="373" r:id="rId19"/>
    <p:sldId id="391" r:id="rId20"/>
    <p:sldId id="374" r:id="rId21"/>
    <p:sldId id="363" r:id="rId22"/>
    <p:sldId id="364" r:id="rId23"/>
    <p:sldId id="365" r:id="rId24"/>
    <p:sldId id="366" r:id="rId25"/>
    <p:sldId id="37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369"/>
            <p14:sldId id="355"/>
            <p14:sldId id="356"/>
            <p14:sldId id="357"/>
            <p14:sldId id="359"/>
            <p14:sldId id="370"/>
            <p14:sldId id="360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jects" id="{8A168394-0DF4-41F9-8453-F3F92A9155DE}">
          <p14:sldIdLst>
            <p14:sldId id="342"/>
            <p14:sldId id="390"/>
            <p14:sldId id="371"/>
            <p14:sldId id="372"/>
            <p14:sldId id="373"/>
            <p14:sldId id="391"/>
            <p14:sldId id="374"/>
          </p14:sldIdLst>
        </p14:section>
        <p14:section name="Sumo Robotics Tournament" id="{D8E7354A-2F04-4F89-BD5C-DCA5C3CCB180}">
          <p14:sldIdLst>
            <p14:sldId id="363"/>
            <p14:sldId id="364"/>
            <p14:sldId id="365"/>
            <p14:sldId id="366"/>
          </p14:sldIdLst>
        </p14:section>
        <p14:section name="Open Forum Topic" id="{CE57AABB-C438-4783-8947-65486573E810}">
          <p14:sldIdLst>
            <p14:sldId id="3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6" autoAdjust="0"/>
    <p:restoredTop sz="94643" autoAdjust="0"/>
  </p:normalViewPr>
  <p:slideViewPr>
    <p:cSldViewPr snapToGrid="0">
      <p:cViewPr varScale="1">
        <p:scale>
          <a:sx n="80" d="100"/>
          <a:sy n="80" d="100"/>
        </p:scale>
        <p:origin x="610" y="53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38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49C72-B790-6B4E-A13F-357AB5437C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8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04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93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07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396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80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656566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571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571" y="2656564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6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6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48840"/>
            <a:ext cx="6096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56757" y="2147490"/>
            <a:ext cx="341376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3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0" y="2211494"/>
            <a:ext cx="633984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7135" y="2150621"/>
            <a:ext cx="341376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0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55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6" y="609600"/>
            <a:ext cx="240238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09600"/>
            <a:ext cx="7973291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2" y="6422858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6" y="6422858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51" y="6422858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9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0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sparc.auburn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2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tps://www.youtube.com/watch?v=8glT9sQ6UDI&amp;ab_channel=HypeAnime24/7" TargetMode="External"/><Relationship Id="rId2" Type="http://schemas.openxmlformats.org/officeDocument/2006/relationships/hyperlink" Target="http://www.robotroom.com/SumoRu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www.youtube.com/watch?v=3PSAzKb0vVk&amp;ab_channel=botlanta" TargetMode="External"/><Relationship Id="rId4" Type="http://schemas.openxmlformats.org/officeDocument/2006/relationships/hyperlink" Target="https://mcuoneclipse.com/2014/12/21/sumo-with-gopro-and-other-sumo-video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mailto:sparc.auburn@gmail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://sparc.eng.auburn.edu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289" y="328613"/>
            <a:ext cx="11420273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Open Forum</a:t>
            </a:r>
          </a:p>
          <a:p>
            <a:r>
              <a:rPr lang="en-US" sz="2400" dirty="0"/>
              <a:t>6 PM Wednesday, April 4, 2018</a:t>
            </a:r>
          </a:p>
          <a:p>
            <a:r>
              <a:rPr lang="en-US" sz="2400" dirty="0"/>
              <a:t>Broun Hall, Room 235</a:t>
            </a:r>
            <a:endParaRPr lang="en-US" sz="2400" b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AAD74-5BC4-49CF-9222-561F5069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"/>
          <a:stretch/>
        </p:blipFill>
        <p:spPr>
          <a:xfrm>
            <a:off x="-1042" y="1470659"/>
            <a:ext cx="12193041" cy="54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5" y="2124367"/>
            <a:ext cx="6267453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PEAK</a:t>
            </a:r>
          </a:p>
          <a:p>
            <a:pPr lvl="1"/>
            <a:r>
              <a:rPr lang="en-US" sz="2800" baseline="30000" dirty="0"/>
              <a:t>After school camp for 3rd – 5th graders to learn about engineering on Auburn’s campus</a:t>
            </a:r>
          </a:p>
          <a:p>
            <a:pPr lvl="1"/>
            <a:r>
              <a:rPr lang="en-US" sz="2800" baseline="30000" dirty="0"/>
              <a:t>4 open 1 hour slots for electrical engineering demonstration </a:t>
            </a:r>
          </a:p>
          <a:p>
            <a:pPr lvl="1"/>
            <a:r>
              <a:rPr lang="en-US" sz="2800" baseline="30000" dirty="0"/>
              <a:t>Contact us at </a:t>
            </a:r>
            <a:r>
              <a:rPr lang="en-US" sz="2800" baseline="30000" dirty="0">
                <a:hlinkClick r:id="rId3"/>
              </a:rPr>
              <a:t>sparc.auburn@gmail.com</a:t>
            </a:r>
            <a:r>
              <a:rPr lang="en-US" sz="2800" baseline="30000" dirty="0"/>
              <a:t> for more information.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188F0E-6CB4-4F26-BC01-E726B344A4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005" y="-319365"/>
            <a:ext cx="9783763" cy="1508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Spring 2018 Main Projects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1A65B3-0696-4942-B468-F5602AB9227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3799" y="829419"/>
            <a:ext cx="2319338" cy="823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MATILDA Robotics Platform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73F975B-E6C3-4830-BF40-14B116D86923}"/>
              </a:ext>
            </a:extLst>
          </p:cNvPr>
          <p:cNvSpPr txBox="1">
            <a:spLocks/>
          </p:cNvSpPr>
          <p:nvPr/>
        </p:nvSpPr>
        <p:spPr>
          <a:xfrm>
            <a:off x="5463226" y="829419"/>
            <a:ext cx="1290604" cy="43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Tesla Coil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3532295-F976-4CB5-A56E-C3EEEBC9FC43}"/>
              </a:ext>
            </a:extLst>
          </p:cNvPr>
          <p:cNvSpPr txBox="1">
            <a:spLocks/>
          </p:cNvSpPr>
          <p:nvPr/>
        </p:nvSpPr>
        <p:spPr>
          <a:xfrm>
            <a:off x="471806" y="4334723"/>
            <a:ext cx="3223324" cy="560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Unmanned Aerial Systems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F82B093D-53BC-436E-BB34-CC458E87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469" y="1876967"/>
            <a:ext cx="2409999" cy="1807500"/>
          </a:xfrm>
          <a:prstGeom prst="rect">
            <a:avLst/>
          </a:prstGeom>
        </p:spPr>
      </p:pic>
      <p:pic>
        <p:nvPicPr>
          <p:cNvPr id="15" name="Picture 1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68133265-93C9-4822-B944-0C99A08D2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64" y="4516694"/>
            <a:ext cx="2905328" cy="2178996"/>
          </a:xfrm>
          <a:prstGeom prst="rect">
            <a:avLst/>
          </a:prstGeom>
        </p:spPr>
      </p:pic>
      <p:pic>
        <p:nvPicPr>
          <p:cNvPr id="2050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7225F326-5FF4-4E68-B3DD-36E595F25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4" t="11206" r="9357"/>
          <a:stretch/>
        </p:blipFill>
        <p:spPr bwMode="auto">
          <a:xfrm>
            <a:off x="4645215" y="1575717"/>
            <a:ext cx="2926627" cy="244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A1825EFA-EA10-4FE6-88EB-50380A21F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95" y="4768230"/>
            <a:ext cx="2569946" cy="1927460"/>
          </a:xfrm>
          <a:prstGeom prst="rect">
            <a:avLst/>
          </a:prstGeom>
        </p:spPr>
      </p:pic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D51E9F5-AFFF-49B5-8656-42F449CC13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917"/>
          <a:stretch/>
        </p:blipFill>
        <p:spPr>
          <a:xfrm>
            <a:off x="8661579" y="2797541"/>
            <a:ext cx="2595862" cy="2558506"/>
          </a:xfrm>
          <a:prstGeom prst="rect">
            <a:avLst/>
          </a:prstGeom>
        </p:spPr>
      </p:pic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077540C3-557D-475E-A3F0-CD4FBC4DAB40}"/>
              </a:ext>
            </a:extLst>
          </p:cNvPr>
          <p:cNvSpPr txBox="1">
            <a:spLocks/>
          </p:cNvSpPr>
          <p:nvPr/>
        </p:nvSpPr>
        <p:spPr>
          <a:xfrm>
            <a:off x="8384290" y="2104772"/>
            <a:ext cx="3150440" cy="593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Lab Assistant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BB279B9A-4D87-44A8-A076-21E0DE5691FC}"/>
              </a:ext>
            </a:extLst>
          </p:cNvPr>
          <p:cNvSpPr txBox="1">
            <a:spLocks/>
          </p:cNvSpPr>
          <p:nvPr/>
        </p:nvSpPr>
        <p:spPr>
          <a:xfrm>
            <a:off x="4533308" y="4109453"/>
            <a:ext cx="3150440" cy="593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Lab Assistant</a:t>
            </a:r>
          </a:p>
        </p:txBody>
      </p:sp>
    </p:spTree>
    <p:extLst>
      <p:ext uri="{BB962C8B-B14F-4D97-AF65-F5344CB8AC3E}">
        <p14:creationId xmlns:p14="http://schemas.microsoft.com/office/powerpoint/2010/main" val="30381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440709" y="2574620"/>
            <a:ext cx="4386206" cy="3289655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MATILDA stands for Mesa Associates' Tactical Integrated Light-Force Deployment Assembly 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bomb disposal robot from Dr.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Roppel’s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research lab.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Is in disrepair both electrically and mechanically.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Reestablishing mobility.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 arm control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Wednesdays at 11:00 AM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585868" y="575487"/>
            <a:ext cx="429352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Jack Thomas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projectmatilda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Demonstrated Tesla Coil at Spring 2016 E-Day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Use spark gap style circuitry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Generated estimated 400,000 volts of electricity.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Focus: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Make it operational again (new capacitors)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Potentially convert it into a musical Tesla Coil.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TBD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Adam Haverkamp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projectteslacoil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552CE2-9448-420D-AFFD-679123A04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</p:spPr>
      </p:pic>
      <p:pic>
        <p:nvPicPr>
          <p:cNvPr id="1026" name="Picture 2" descr="https://lh3.googleusercontent.com/HMAOZQ4m4ebA-V9DDCj_DN47FSIOCjF3s3_Iy3eGUA5R6WjSX5tDpsQ_xG8ZSGmm8s4N9qGYDBnOZYqjmqFChIkrCkS_QgpqtX6Z8UVJTqCe6tJvFNDsUDUQ3M4_GS9O1p_ELRbLIFDMihofQMM3dUJAl_xz6MUWlOID29m1ag_hUqpdD5t10A2I1sZvK5cYLBGu1DirUwc2KkB4YjuXAJkg1igIre2Rde5eu7w-72r2n3YbnrT308RjYmvYnFdAzu_dClW9CbiLvxApWCZIFLrBLR14Pi2aCkF-Dl2ueYmsccMzBHjtwWzZXWkNa-4sNQkxt7z5eTL_2cifeE756MqJu_L-Gth75umkjrwFsclPYSCyswiIfz0ShNqb93YFSm4HknruCbQR5dcWMgyZ5paAVASmIs381ewq7wxGgb_NtTgn9on__lchQSxkPlb_TA6eqXo7HQ1-OTDdVXt4eURgdDiUpMuAIJkPzcIhNwwqtgKXhM5kylye-TuU9inRzchBDcxtaoMRYEtaJd2-MjHfWoaGI1qmseq3iAUj1GlbV-9wyDG2DynnbObb0CT9U0gIT7h-8DCSXsZ13ZvRuF_-c_11uutflTCAwiPE=w1206-h905-no">
            <a:extLst>
              <a:ext uri="{FF2B5EF4-FFF2-40B4-BE49-F238E27FC236}">
                <a16:creationId xmlns:a16="http://schemas.microsoft.com/office/drawing/2014/main" id="{84A11B47-EACB-4090-9C67-55326D8D4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t="14326" r="27611"/>
          <a:stretch/>
        </p:blipFill>
        <p:spPr bwMode="auto">
          <a:xfrm>
            <a:off x="9168532" y="2025040"/>
            <a:ext cx="2750884" cy="34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5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</p:spPr>
        <p:txBody>
          <a:bodyPr>
            <a:normAutofit/>
          </a:bodyPr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Unmanned Aerial </a:t>
            </a:r>
            <a:r>
              <a:rPr lang="en-US" b="1" dirty="0" err="1"/>
              <a:t>SysTems</a:t>
            </a:r>
            <a:endParaRPr lang="en-US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Partnership with RC Hobbyist Club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SPARC owns two quadcopter frames.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used to experiment with many applications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Autonomy- search and follow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Camera Gimbal- stable video capture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Payload- pickup, identification, and delivery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Get at least one frame flying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Start looking into camera gimbal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TBD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044774" y="575487"/>
            <a:ext cx="3834616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Mike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Petry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projectuas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DD57EE85-7752-4A20-A7E8-906B27A2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4" y="2364582"/>
            <a:ext cx="4638675" cy="3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26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Lab Assistant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358" y="2169978"/>
            <a:ext cx="6720471" cy="4277678"/>
          </a:xfrm>
        </p:spPr>
        <p:txBody>
          <a:bodyPr>
            <a:normAutofit/>
          </a:bodyPr>
          <a:lstStyle/>
          <a:p>
            <a:r>
              <a:rPr lang="en-US" sz="2000" dirty="0"/>
              <a:t>Create an automated lab assistant.</a:t>
            </a:r>
          </a:p>
          <a:p>
            <a:r>
              <a:rPr lang="en-US" sz="2000" dirty="0"/>
              <a:t>Will be voice controlled.</a:t>
            </a:r>
          </a:p>
          <a:p>
            <a:r>
              <a:rPr lang="en-US" sz="2000" dirty="0"/>
              <a:t>Will consist of both a stationary and mobile system.</a:t>
            </a:r>
          </a:p>
          <a:p>
            <a:r>
              <a:rPr lang="en-US" sz="2000" dirty="0"/>
              <a:t>Will be embedded on the new group chat system Slack.</a:t>
            </a:r>
          </a:p>
          <a:p>
            <a:r>
              <a:rPr lang="en-US" sz="2000" dirty="0"/>
              <a:t>Programmed in Node.JS (Framework of JavaScript)</a:t>
            </a:r>
          </a:p>
          <a:p>
            <a:r>
              <a:rPr lang="en-US" sz="2000" dirty="0"/>
              <a:t>Semester Focus</a:t>
            </a:r>
          </a:p>
          <a:p>
            <a:pPr lvl="1"/>
            <a:r>
              <a:rPr lang="en-US" sz="1800" dirty="0"/>
              <a:t>Solidify base framework</a:t>
            </a:r>
          </a:p>
          <a:p>
            <a:pPr lvl="1"/>
            <a:r>
              <a:rPr lang="en-US" sz="1800" dirty="0"/>
              <a:t>Create device/client server control mechanism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800" dirty="0"/>
              <a:t>#</a:t>
            </a:r>
            <a:r>
              <a:rPr lang="en-US" sz="1800" dirty="0" err="1"/>
              <a:t>projectlabassistant</a:t>
            </a:r>
            <a:endParaRPr lang="en-US" sz="1800" dirty="0"/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8738714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1754981" y="8632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2" descr="Image result for karen spongebo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052" r="46351" b="12580"/>
          <a:stretch/>
        </p:blipFill>
        <p:spPr bwMode="auto">
          <a:xfrm>
            <a:off x="9210240" y="222886"/>
            <a:ext cx="1718864" cy="218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860931" y="253533"/>
            <a:ext cx="1471958" cy="15394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K</a:t>
            </a:r>
            <a:r>
              <a:rPr lang="en-US" sz="1600" dirty="0">
                <a:solidFill>
                  <a:schemeClr val="bg2"/>
                </a:solidFill>
              </a:rPr>
              <a:t>inematic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A</a:t>
            </a:r>
            <a:r>
              <a:rPr lang="en-US" sz="1600" dirty="0">
                <a:solidFill>
                  <a:schemeClr val="bg2"/>
                </a:solidFill>
              </a:rPr>
              <a:t>utonomous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R</a:t>
            </a:r>
            <a:r>
              <a:rPr lang="en-US" sz="1600" dirty="0">
                <a:solidFill>
                  <a:schemeClr val="bg2"/>
                </a:solidFill>
              </a:rPr>
              <a:t>obot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E</a:t>
            </a:r>
            <a:r>
              <a:rPr lang="en-US" sz="1600" dirty="0">
                <a:solidFill>
                  <a:schemeClr val="bg2"/>
                </a:solidFill>
              </a:rPr>
              <a:t>nriches</a:t>
            </a:r>
          </a:p>
          <a:p>
            <a:pPr marL="34290" indent="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2"/>
                </a:solidFill>
              </a:rPr>
              <a:t>N</a:t>
            </a:r>
            <a:r>
              <a:rPr lang="en-US" sz="1600" dirty="0">
                <a:solidFill>
                  <a:schemeClr val="bg2"/>
                </a:solidFill>
              </a:rPr>
              <a:t>ewcomers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F7082-F3B0-42B8-89D2-16902C094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477" y="2565625"/>
            <a:ext cx="3516627" cy="400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Sumo Bot Tournament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the final project for the Maker Training Sessions.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Attendance at Maker Training Sessions are not required to compete.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utilize many different topics in engineering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mechanical design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3D printing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electrical prototyping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sensor and control systems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 programming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Tuesdays at 5:30 PM in Broun </a:t>
            </a:r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367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101191" y="575487"/>
            <a:ext cx="4778199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Matthew Castleberry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projectsumobot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4" name="Picture 3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BC26358C-1022-40DA-8CDD-B5310619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95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4198345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E57AABB-C438-4783-8947-65486573E810}">
                    <psuz:zmPr id="{2E09DCFF-CCA0-40BB-8F87-9055F778554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67398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9103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67398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Sumo Robotics Tournament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Sumo Bot Competition?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590912" cy="4206240"/>
          </a:xfrm>
        </p:spPr>
        <p:txBody>
          <a:bodyPr>
            <a:normAutofit/>
          </a:bodyPr>
          <a:lstStyle/>
          <a:p>
            <a:r>
              <a:rPr lang="en-US" dirty="0"/>
              <a:t>Two robots are placed in a ring</a:t>
            </a:r>
          </a:p>
          <a:p>
            <a:pPr lvl="1"/>
            <a:r>
              <a:rPr lang="en-US" b="1" dirty="0"/>
              <a:t>Goal: </a:t>
            </a:r>
            <a:r>
              <a:rPr lang="en-US" dirty="0"/>
              <a:t>attempt to push each other outside of ring.</a:t>
            </a:r>
          </a:p>
          <a:p>
            <a:pPr lvl="1"/>
            <a:r>
              <a:rPr lang="en-US" dirty="0"/>
              <a:t>Typically autonomous</a:t>
            </a:r>
          </a:p>
          <a:p>
            <a:pPr lvl="1"/>
            <a:r>
              <a:rPr lang="en-US" dirty="0"/>
              <a:t>First robot that touches outside of the ring loses the round.</a:t>
            </a:r>
          </a:p>
          <a:p>
            <a:r>
              <a:rPr lang="en-US" dirty="0"/>
              <a:t>The competitions “are non-destructive, family friendly, and great learning experiences.”</a:t>
            </a:r>
          </a:p>
          <a:p>
            <a:r>
              <a:rPr lang="en-US" dirty="0"/>
              <a:t>Competition will be on April 17, 2018 at 5:30PM 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http://www.robotroom.com/SumoRules.html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 descr="Image result for sumo robotics competition">
            <a:extLst>
              <a:ext uri="{FF2B5EF4-FFF2-40B4-BE49-F238E27FC236}">
                <a16:creationId xmlns:a16="http://schemas.microsoft.com/office/drawing/2014/main" id="{589B0B23-5AC2-4F96-9F64-4F666F52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619" y="2561945"/>
            <a:ext cx="4195763" cy="24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2F5CD4-4089-49DB-8E12-E660F0FBF727}"/>
              </a:ext>
            </a:extLst>
          </p:cNvPr>
          <p:cNvSpPr txBox="1"/>
          <p:nvPr/>
        </p:nvSpPr>
        <p:spPr>
          <a:xfrm>
            <a:off x="7286624" y="5015205"/>
            <a:ext cx="4095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4"/>
              </a:rPr>
              <a:t>https://mcuoneclipse.com/2014/12/21/sumo-with-gopro-and-other-sumo-videos/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7" name="Picture 2" descr="Image result for youtube logo">
            <a:hlinkClick r:id="rId5"/>
            <a:extLst>
              <a:ext uri="{FF2B5EF4-FFF2-40B4-BE49-F238E27FC236}">
                <a16:creationId xmlns:a16="http://schemas.microsoft.com/office/drawing/2014/main" id="{1B8B0027-4320-4EDA-B9AE-C85DA3BA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5578878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6619B-70BF-4D76-A9A2-80B588E01FA3}"/>
              </a:ext>
            </a:extLst>
          </p:cNvPr>
          <p:cNvSpPr txBox="1"/>
          <p:nvPr/>
        </p:nvSpPr>
        <p:spPr>
          <a:xfrm>
            <a:off x="7843836" y="5565470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Mini Class</a:t>
            </a:r>
          </a:p>
        </p:txBody>
      </p:sp>
      <p:pic>
        <p:nvPicPr>
          <p:cNvPr id="9" name="Picture 2" descr="Image result for youtube logo">
            <a:hlinkClick r:id="rId7"/>
            <a:extLst>
              <a:ext uri="{FF2B5EF4-FFF2-40B4-BE49-F238E27FC236}">
                <a16:creationId xmlns:a16="http://schemas.microsoft.com/office/drawing/2014/main" id="{DB78A925-227D-473E-BCD4-F1F72B2C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6067867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F1028-8BB4-44B7-8BFB-87F6928F8D47}"/>
              </a:ext>
            </a:extLst>
          </p:cNvPr>
          <p:cNvSpPr txBox="1"/>
          <p:nvPr/>
        </p:nvSpPr>
        <p:spPr>
          <a:xfrm>
            <a:off x="7843835" y="6054459"/>
            <a:ext cx="179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Japanese Class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0F44-8B13-4196-A432-407F382F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Sumo-Bot Competition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Weight Constraint: &lt; 750g(1.65lbs)</a:t>
                </a:r>
              </a:p>
              <a:p>
                <a:r>
                  <a:rPr lang="en-US" dirty="0"/>
                  <a:t>Size Constraints (at start of round)</a:t>
                </a:r>
              </a:p>
              <a:p>
                <a:pPr lvl="1"/>
                <a:r>
                  <a:rPr lang="en-US" dirty="0"/>
                  <a:t>Width: 15cm (5.91”)</a:t>
                </a:r>
              </a:p>
              <a:p>
                <a:pPr lvl="1"/>
                <a:r>
                  <a:rPr lang="en-US" dirty="0"/>
                  <a:t>Length: 15cm (5.91”)</a:t>
                </a:r>
              </a:p>
              <a:p>
                <a:pPr lvl="1"/>
                <a:r>
                  <a:rPr lang="en-US" dirty="0"/>
                  <a:t>Height: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Robots must not</a:t>
                </a:r>
              </a:p>
              <a:p>
                <a:pPr lvl="1"/>
                <a:r>
                  <a:rPr lang="en-US" dirty="0"/>
                  <a:t>Emit smoke or fire</a:t>
                </a:r>
              </a:p>
              <a:p>
                <a:pPr lvl="1"/>
                <a:r>
                  <a:rPr lang="en-US" dirty="0"/>
                  <a:t>Leak, stain, or soil</a:t>
                </a:r>
              </a:p>
              <a:p>
                <a:pPr lvl="1"/>
                <a:r>
                  <a:rPr lang="en-US" dirty="0"/>
                  <a:t>Disperse powder, grit, or grime</a:t>
                </a:r>
              </a:p>
              <a:p>
                <a:pPr lvl="1"/>
                <a:r>
                  <a:rPr lang="en-US" dirty="0"/>
                  <a:t>Spray, throw, or use projectiles</a:t>
                </a:r>
              </a:p>
              <a:p>
                <a:pPr lvl="1"/>
                <a:r>
                  <a:rPr lang="en-US" dirty="0"/>
                  <a:t>Jam, shock, or electromagnetically interfere</a:t>
                </a:r>
              </a:p>
              <a:p>
                <a:pPr lvl="1"/>
                <a:r>
                  <a:rPr lang="en-US" dirty="0"/>
                  <a:t>Snare, entangle, or employ nets/rope</a:t>
                </a:r>
              </a:p>
              <a:p>
                <a:pPr lvl="1"/>
                <a:r>
                  <a:rPr lang="en-US" dirty="0"/>
                  <a:t>Scratch, gouge, or scrape</a:t>
                </a:r>
              </a:p>
              <a:p>
                <a:pPr lvl="1"/>
                <a:r>
                  <a:rPr lang="en-US" dirty="0"/>
                  <a:t>Have sticky/magnetic/suction wheels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  <a:blipFill>
                <a:blip r:embed="rId3"/>
                <a:stretch>
                  <a:fillRect l="-1050" t="-2609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C7473C-DC30-4669-9AC3-147480344DA6}"/>
              </a:ext>
            </a:extLst>
          </p:cNvPr>
          <p:cNvSpPr txBox="1">
            <a:spLocks/>
          </p:cNvSpPr>
          <p:nvPr/>
        </p:nvSpPr>
        <p:spPr>
          <a:xfrm>
            <a:off x="6199693" y="2086258"/>
            <a:ext cx="5219312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Competition Date:</a:t>
            </a:r>
          </a:p>
          <a:p>
            <a:pPr marL="457200" lvl="2" indent="0">
              <a:buNone/>
            </a:pPr>
            <a:r>
              <a:rPr lang="en-US" sz="2600" b="1" dirty="0"/>
              <a:t>Tuesday, April 17, 2018</a:t>
            </a:r>
          </a:p>
          <a:p>
            <a:pPr marL="457200" lvl="2" indent="0">
              <a:buNone/>
            </a:pPr>
            <a:r>
              <a:rPr lang="en-US" sz="2600" b="1" dirty="0"/>
              <a:t>5:30 PM in Broun Hall</a:t>
            </a:r>
          </a:p>
          <a:p>
            <a:r>
              <a:rPr lang="en-US" sz="2000" dirty="0"/>
              <a:t>Teams</a:t>
            </a:r>
          </a:p>
          <a:p>
            <a:pPr lvl="2"/>
            <a:r>
              <a:rPr lang="en-US" sz="2000" dirty="0"/>
              <a:t>Teams can consist of 1-3 members</a:t>
            </a:r>
          </a:p>
        </p:txBody>
      </p:sp>
    </p:spTree>
    <p:extLst>
      <p:ext uri="{BB962C8B-B14F-4D97-AF65-F5344CB8AC3E}">
        <p14:creationId xmlns:p14="http://schemas.microsoft.com/office/powerpoint/2010/main" val="1733656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482-C7DA-49E1-978F-D514BF71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915796" cy="1508760"/>
          </a:xfrm>
        </p:spPr>
        <p:txBody>
          <a:bodyPr/>
          <a:lstStyle/>
          <a:p>
            <a:r>
              <a:rPr lang="en-US" dirty="0"/>
              <a:t>SPARC Competition Part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4CDF-B0A4-4A43-BF1E-66B6819C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011680"/>
            <a:ext cx="6062275" cy="4206240"/>
          </a:xfrm>
        </p:spPr>
        <p:txBody>
          <a:bodyPr/>
          <a:lstStyle/>
          <a:p>
            <a:pPr lvl="1"/>
            <a:r>
              <a:rPr lang="en-US" dirty="0"/>
              <a:t>up to 3 micro continuous servos</a:t>
            </a:r>
          </a:p>
          <a:p>
            <a:pPr lvl="1"/>
            <a:r>
              <a:rPr lang="en-US" dirty="0"/>
              <a:t>up to 2 servo wheels</a:t>
            </a:r>
          </a:p>
          <a:p>
            <a:pPr lvl="1"/>
            <a:r>
              <a:rPr lang="en-US" dirty="0"/>
              <a:t>all mechanical frame must be 3D printed</a:t>
            </a:r>
          </a:p>
          <a:p>
            <a:pPr lvl="2"/>
            <a:r>
              <a:rPr lang="en-US" dirty="0"/>
              <a:t>no sheet metal or raw plastics allowed</a:t>
            </a:r>
          </a:p>
          <a:p>
            <a:pPr lvl="1"/>
            <a:r>
              <a:rPr lang="en-US" dirty="0"/>
              <a:t>use any screws, nuts, washers</a:t>
            </a:r>
          </a:p>
          <a:p>
            <a:pPr lvl="1"/>
            <a:r>
              <a:rPr lang="en-US" dirty="0"/>
              <a:t>use Arduino Nano (clones), protoboard, wires, etc.</a:t>
            </a:r>
          </a:p>
          <a:p>
            <a:pPr lvl="1"/>
            <a:r>
              <a:rPr lang="en-US" dirty="0"/>
              <a:t>up to 2 Ultrasonic sensors</a:t>
            </a:r>
          </a:p>
          <a:p>
            <a:pPr lvl="1"/>
            <a:r>
              <a:rPr lang="en-US" dirty="0"/>
              <a:t>up to 4 line following sensors</a:t>
            </a:r>
          </a:p>
          <a:p>
            <a:endParaRPr lang="en-US" dirty="0"/>
          </a:p>
        </p:txBody>
      </p:sp>
      <p:pic>
        <p:nvPicPr>
          <p:cNvPr id="5" name="Picture 4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15CDD018-505A-45AA-8A96-B72E1A34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60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81" y="2208879"/>
            <a:ext cx="10963072" cy="1676400"/>
          </a:xfrm>
        </p:spPr>
        <p:txBody>
          <a:bodyPr/>
          <a:lstStyle/>
          <a:p>
            <a:r>
              <a:rPr lang="en-US" dirty="0"/>
              <a:t>Open Forum:</a:t>
            </a:r>
            <a:br>
              <a:rPr lang="en-US" dirty="0"/>
            </a:br>
            <a:r>
              <a:rPr lang="en-US" sz="4400" dirty="0"/>
              <a:t>PIC Microcontroller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About SPARC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5881" y="0"/>
            <a:ext cx="6934534" cy="3441523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Join by logging 5 constructive hours in the lab on clipboard next to door and email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sparc.auburn@gmail.com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2D4E105F-3B9A-4A56-BA70-628167DF7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8DDC35-6ED7-4694-A726-978F7992B841}"/>
              </a:ext>
            </a:extLst>
          </p:cNvPr>
          <p:cNvSpPr txBox="1">
            <a:spLocks/>
          </p:cNvSpPr>
          <p:nvPr/>
        </p:nvSpPr>
        <p:spPr>
          <a:xfrm>
            <a:off x="301585" y="1177049"/>
            <a:ext cx="4098022" cy="2101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Lab: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367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Maker Training Session: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Tuesdays @ 5:30 in Broun 235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Open Forum: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Wednesdays @ 6 in Broun 235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Hall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>
            <a:extLst>
              <a:ext uri="{FF2B5EF4-FFF2-40B4-BE49-F238E27FC236}">
                <a16:creationId xmlns:a16="http://schemas.microsoft.com/office/drawing/2014/main" id="{9BD1DFD2-A66F-473C-8FEE-4B3FDB14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7"/>
          <a:stretch/>
        </p:blipFill>
        <p:spPr bwMode="auto">
          <a:xfrm>
            <a:off x="8920264" y="0"/>
            <a:ext cx="3271736" cy="32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 dirty="0">
                <a:solidFill>
                  <a:schemeClr val="bg1"/>
                </a:solidFill>
              </a:rPr>
              <a:t>Contact 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>
            <a:extLst>
              <a:ext uri="{FF2B5EF4-FFF2-40B4-BE49-F238E27FC236}">
                <a16:creationId xmlns:a16="http://schemas.microsoft.com/office/drawing/2014/main" id="{4D708155-DBD7-48BC-BC19-4DDC7BB4E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7" t="2147" b="8052"/>
          <a:stretch/>
        </p:blipFill>
        <p:spPr bwMode="auto">
          <a:xfrm>
            <a:off x="902489" y="268089"/>
            <a:ext cx="4253171" cy="63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Open Forum</a:t>
            </a:r>
          </a:p>
          <a:p>
            <a:pPr lvl="1"/>
            <a:r>
              <a:rPr lang="en-US" sz="1600" dirty="0"/>
              <a:t>Discuss status of active projects</a:t>
            </a:r>
          </a:p>
          <a:p>
            <a:pPr lvl="1"/>
            <a:r>
              <a:rPr lang="en-US" sz="1600" dirty="0"/>
              <a:t>Learn about and discuss specific topic in the realms of technology, engineering or making.</a:t>
            </a:r>
          </a:p>
          <a:p>
            <a:pPr lvl="1"/>
            <a:r>
              <a:rPr lang="en-US" sz="1600" dirty="0"/>
              <a:t>Wednesdays at 6:00 PM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Maker Training Session</a:t>
            </a:r>
          </a:p>
          <a:p>
            <a:pPr lvl="1"/>
            <a:r>
              <a:rPr lang="en-US" sz="1600" dirty="0"/>
              <a:t>Learn about a specific skills like 3D printing, CAD, electrical prototyping, and robotics.</a:t>
            </a:r>
          </a:p>
          <a:p>
            <a:pPr lvl="1"/>
            <a:r>
              <a:rPr lang="en-US" sz="1600" dirty="0"/>
              <a:t>Centered around SPARC Sumo Bot Competition</a:t>
            </a:r>
          </a:p>
          <a:p>
            <a:pPr lvl="1"/>
            <a:r>
              <a:rPr lang="en-US" sz="1600" dirty="0"/>
              <a:t>Tuesdays at 5:30 PM</a:t>
            </a:r>
            <a:endParaRPr lang="en-US" sz="1600" b="1" dirty="0"/>
          </a:p>
          <a:p>
            <a:r>
              <a:rPr lang="en-US" sz="1800" b="1" dirty="0">
                <a:solidFill>
                  <a:schemeClr val="tx2"/>
                </a:solidFill>
              </a:rPr>
              <a:t>Project Meetings</a:t>
            </a:r>
          </a:p>
          <a:p>
            <a:pPr lvl="1"/>
            <a:r>
              <a:rPr lang="en-US" sz="1600" dirty="0"/>
              <a:t>Project members come together to talk about detailed progress.</a:t>
            </a:r>
          </a:p>
          <a:p>
            <a:pPr lvl="1"/>
            <a:r>
              <a:rPr lang="en-US" sz="1600" dirty="0"/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http://sparc.eng.auburn.edu/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054831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6802</TotalTime>
  <Words>1074</Words>
  <Application>Microsoft Office PowerPoint</Application>
  <PresentationFormat>Widescreen</PresentationFormat>
  <Paragraphs>197</Paragraphs>
  <Slides>24</Slides>
  <Notes>3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Cambria Math</vt:lpstr>
      <vt:lpstr>Corbel</vt:lpstr>
      <vt:lpstr>Wingdings</vt:lpstr>
      <vt:lpstr>Banded</vt:lpstr>
      <vt:lpstr>1_Banded</vt:lpstr>
      <vt:lpstr>Welcome to:</vt:lpstr>
      <vt:lpstr>Agenda</vt:lpstr>
      <vt:lpstr>About SPARC</vt:lpstr>
      <vt:lpstr>About SPARC</vt:lpstr>
      <vt:lpstr>Our  Lab</vt:lpstr>
      <vt:lpstr>How to become a Member</vt:lpstr>
      <vt:lpstr>SPARC Meetings</vt:lpstr>
      <vt:lpstr>More Information about SPARC</vt:lpstr>
      <vt:lpstr>Partner Organizations</vt:lpstr>
      <vt:lpstr>Meetings this Week</vt:lpstr>
      <vt:lpstr>Outreach</vt:lpstr>
      <vt:lpstr>Outreach Events</vt:lpstr>
      <vt:lpstr>Projects</vt:lpstr>
      <vt:lpstr>Spring 2018 Main Projects</vt:lpstr>
      <vt:lpstr>Project:  MATILDA</vt:lpstr>
      <vt:lpstr>Project:  Tesla Coil</vt:lpstr>
      <vt:lpstr>Project:  Unmanned Aerial SysTems</vt:lpstr>
      <vt:lpstr>Project:  Lab Assistant</vt:lpstr>
      <vt:lpstr>Project:  Sumo Bot Tournament</vt:lpstr>
      <vt:lpstr>Sumo Robotics Tournament</vt:lpstr>
      <vt:lpstr>What is a Sumo Bot Competition?</vt:lpstr>
      <vt:lpstr>SPARC Sumo-Bot Competition</vt:lpstr>
      <vt:lpstr>SPARC Competition Part Constraints</vt:lpstr>
      <vt:lpstr>Open Forum: PIC Microcontroller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335</cp:revision>
  <dcterms:created xsi:type="dcterms:W3CDTF">2016-09-03T15:20:58Z</dcterms:created>
  <dcterms:modified xsi:type="dcterms:W3CDTF">2018-04-04T13:14:13Z</dcterms:modified>
</cp:coreProperties>
</file>